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4"/>
  </p:sldMasterIdLst>
  <p:notesMasterIdLst>
    <p:notesMasterId r:id="rId13"/>
  </p:notesMasterIdLst>
  <p:handoutMasterIdLst>
    <p:handoutMasterId r:id="rId14"/>
  </p:handoutMasterIdLst>
  <p:sldIdLst>
    <p:sldId id="256" r:id="rId5"/>
    <p:sldId id="315" r:id="rId6"/>
    <p:sldId id="314" r:id="rId7"/>
    <p:sldId id="301" r:id="rId8"/>
    <p:sldId id="307" r:id="rId9"/>
    <p:sldId id="310" r:id="rId10"/>
    <p:sldId id="312" r:id="rId11"/>
    <p:sldId id="294" r:id="rId12"/>
  </p:sldIdLst>
  <p:sldSz cx="9144000" cy="6858000" type="screen4x3"/>
  <p:notesSz cx="6858000" cy="9296400"/>
  <p:embeddedFontLs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Verdana Pro" panose="020B060402020202020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176533"/>
    <a:srgbClr val="42322A"/>
    <a:srgbClr val="FFFFFF"/>
    <a:srgbClr val="663300"/>
    <a:srgbClr val="C0C0C0"/>
    <a:srgbClr val="EEECE1"/>
    <a:srgbClr val="005660"/>
    <a:srgbClr val="EAEAE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E9E052-DA1B-4F3B-991A-959211D93547}" v="47" dt="2025-04-16T15:53:51.8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berg, Jeffery - FS, UT" userId="afad0340-7634-41be-b368-f9a48436a6b6" providerId="ADAL" clId="{5700FF4C-5B49-4296-A2AD-A6119131A8BF}"/>
    <pc:docChg chg="modSld modMainMaster">
      <pc:chgData name="Jasberg, Jeffery - FS, UT" userId="afad0340-7634-41be-b368-f9a48436a6b6" providerId="ADAL" clId="{5700FF4C-5B49-4296-A2AD-A6119131A8BF}" dt="2025-03-19T17:05:16.991" v="62" actId="20577"/>
      <pc:docMkLst>
        <pc:docMk/>
      </pc:docMkLst>
      <pc:sldChg chg="modSp mod">
        <pc:chgData name="Jasberg, Jeffery - FS, UT" userId="afad0340-7634-41be-b368-f9a48436a6b6" providerId="ADAL" clId="{5700FF4C-5B49-4296-A2AD-A6119131A8BF}" dt="2025-03-19T17:05:16.991" v="62" actId="20577"/>
        <pc:sldMkLst>
          <pc:docMk/>
          <pc:sldMk cId="1169250742" sldId="310"/>
        </pc:sldMkLst>
        <pc:spChg chg="mod">
          <ac:chgData name="Jasberg, Jeffery - FS, UT" userId="afad0340-7634-41be-b368-f9a48436a6b6" providerId="ADAL" clId="{5700FF4C-5B49-4296-A2AD-A6119131A8BF}" dt="2025-03-19T17:05:16.991" v="62" actId="20577"/>
          <ac:spMkLst>
            <pc:docMk/>
            <pc:sldMk cId="1169250742" sldId="310"/>
            <ac:spMk id="2" creationId="{C5A4E23B-2DD9-8EE0-FC8E-FD42A75BEAFE}"/>
          </ac:spMkLst>
        </pc:spChg>
      </pc:sldChg>
      <pc:sldMasterChg chg="modSp mod">
        <pc:chgData name="Jasberg, Jeffery - FS, UT" userId="afad0340-7634-41be-b368-f9a48436a6b6" providerId="ADAL" clId="{5700FF4C-5B49-4296-A2AD-A6119131A8BF}" dt="2025-03-19T17:04:04.602" v="52" actId="20577"/>
        <pc:sldMasterMkLst>
          <pc:docMk/>
          <pc:sldMasterMk cId="243136837" sldId="2147483651"/>
        </pc:sldMasterMkLst>
        <pc:spChg chg="mod">
          <ac:chgData name="Jasberg, Jeffery - FS, UT" userId="afad0340-7634-41be-b368-f9a48436a6b6" providerId="ADAL" clId="{5700FF4C-5B49-4296-A2AD-A6119131A8BF}" dt="2025-03-19T17:04:04.602" v="52" actId="20577"/>
          <ac:spMkLst>
            <pc:docMk/>
            <pc:sldMasterMk cId="243136837" sldId="2147483651"/>
            <ac:spMk id="8" creationId="{00000000-0000-0000-0000-000000000000}"/>
          </ac:spMkLst>
        </pc:spChg>
      </pc:sldMasterChg>
    </pc:docChg>
  </pc:docChgLst>
  <pc:docChgLst>
    <pc:chgData name="Tallon, Megan - FS, UT" userId="08435311-64d8-442b-8959-b0670f77adda" providerId="ADAL" clId="{5DE9E052-DA1B-4F3B-991A-959211D93547}"/>
    <pc:docChg chg="modSld">
      <pc:chgData name="Tallon, Megan - FS, UT" userId="08435311-64d8-442b-8959-b0670f77adda" providerId="ADAL" clId="{5DE9E052-DA1B-4F3B-991A-959211D93547}" dt="2025-04-16T15:53:51.873" v="46" actId="113"/>
      <pc:docMkLst>
        <pc:docMk/>
      </pc:docMkLst>
      <pc:sldChg chg="modSp mod">
        <pc:chgData name="Tallon, Megan - FS, UT" userId="08435311-64d8-442b-8959-b0670f77adda" providerId="ADAL" clId="{5DE9E052-DA1B-4F3B-991A-959211D93547}" dt="2025-04-16T15:53:42.686" v="45" actId="113"/>
        <pc:sldMkLst>
          <pc:docMk/>
          <pc:sldMk cId="1765843581" sldId="294"/>
        </pc:sldMkLst>
        <pc:spChg chg="mod">
          <ac:chgData name="Tallon, Megan - FS, UT" userId="08435311-64d8-442b-8959-b0670f77adda" providerId="ADAL" clId="{5DE9E052-DA1B-4F3B-991A-959211D93547}" dt="2025-04-16T15:53:42.686" v="45" actId="113"/>
          <ac:spMkLst>
            <pc:docMk/>
            <pc:sldMk cId="1765843581" sldId="294"/>
            <ac:spMk id="9" creationId="{4CBD4CD8-8340-E6B1-B19C-1BC39367A99D}"/>
          </ac:spMkLst>
        </pc:spChg>
      </pc:sldChg>
      <pc:sldChg chg="modSp mod">
        <pc:chgData name="Tallon, Megan - FS, UT" userId="08435311-64d8-442b-8959-b0670f77adda" providerId="ADAL" clId="{5DE9E052-DA1B-4F3B-991A-959211D93547}" dt="2025-04-16T14:31:55.108" v="30" actId="20577"/>
        <pc:sldMkLst>
          <pc:docMk/>
          <pc:sldMk cId="1887226997" sldId="307"/>
        </pc:sldMkLst>
        <pc:spChg chg="mod">
          <ac:chgData name="Tallon, Megan - FS, UT" userId="08435311-64d8-442b-8959-b0670f77adda" providerId="ADAL" clId="{5DE9E052-DA1B-4F3B-991A-959211D93547}" dt="2025-04-16T14:31:55.108" v="30" actId="20577"/>
          <ac:spMkLst>
            <pc:docMk/>
            <pc:sldMk cId="1887226997" sldId="307"/>
            <ac:spMk id="2" creationId="{0C4DEFFB-3BD5-6301-8DA2-EBD97063D259}"/>
          </ac:spMkLst>
        </pc:spChg>
      </pc:sldChg>
      <pc:sldChg chg="modSp mod">
        <pc:chgData name="Tallon, Megan - FS, UT" userId="08435311-64d8-442b-8959-b0670f77adda" providerId="ADAL" clId="{5DE9E052-DA1B-4F3B-991A-959211D93547}" dt="2025-04-16T15:53:51.873" v="46" actId="113"/>
        <pc:sldMkLst>
          <pc:docMk/>
          <pc:sldMk cId="373046782" sldId="315"/>
        </pc:sldMkLst>
        <pc:spChg chg="mod">
          <ac:chgData name="Tallon, Megan - FS, UT" userId="08435311-64d8-442b-8959-b0670f77adda" providerId="ADAL" clId="{5DE9E052-DA1B-4F3B-991A-959211D93547}" dt="2025-04-16T15:53:51.873" v="46" actId="113"/>
          <ac:spMkLst>
            <pc:docMk/>
            <pc:sldMk cId="373046782" sldId="315"/>
            <ac:spMk id="2" creationId="{5A35931E-EE03-93A0-18AA-1A47DFA3498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209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792" y="1"/>
            <a:ext cx="2972208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910"/>
            <a:ext cx="2972209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792" y="8831910"/>
            <a:ext cx="2972208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3D1A75-8B2A-48FC-B5A2-79243BA3A1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4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69897"/>
            <a:ext cx="2476500" cy="1857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43998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3E047-8B01-4D0A-8D9A-8D93D4534B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304800" y="8829675"/>
            <a:ext cx="6019800" cy="466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n-US"/>
              <a:t>NWCG S-190 Guide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8829675"/>
            <a:ext cx="601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29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/>
          <a:lstStyle/>
          <a:p>
            <a:fld id="{8563C44C-B45D-4BB0-881F-345F3E0673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7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0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A9195-6FC7-DA23-F188-B682A541A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080117-7A7C-66F6-A366-0226C65CC7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A09888-A18D-B684-0F21-2E3475A97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98E69-3C70-D619-C682-12416E645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71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Guides and Key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presentations and instructor guides include notes to aid facilitators in instruction.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Key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US" sz="120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Indicates an action for the instructor to take.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en-US" sz="1200" u="none" strike="noStrike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Indicates topics and information for the facilitator to use as they see fit.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endParaRPr lang="en-US" sz="1200" u="none" strike="noStrike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fontAlgn="base">
              <a:buFont typeface="Arial" panose="020B0604020202020204" pitchFamily="34" charset="0"/>
              <a:buNone/>
            </a:pPr>
            <a:r>
              <a:rPr lang="en-US" sz="1200" b="1" u="none" strike="noStrike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 Notes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/>
              <a:t>Review</a:t>
            </a:r>
            <a:r>
              <a:rPr lang="en-US" baseline="0"/>
              <a:t> unit objectives.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baseline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Exercise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Advise participants that the next few slides will introduce common terms that describe parts of a fire. </a:t>
            </a:r>
            <a:endParaRPr lang="en-US" sz="12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aseline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baseline="0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200" b="1" u="none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</a:t>
            </a:r>
            <a:r>
              <a:rPr lang="en-US" sz="1200" b="1" u="non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-Video Discussion</a:t>
            </a:r>
            <a:endParaRPr lang="en-US" sz="1200" b="1" u="none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0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this </a:t>
            </a: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scenario, firefighters have arrived on scene of a new fire. They are gathering and communicating their situational awareness of the current fire behavior. 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baseline="0"/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Play Video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1200" b="1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Title </a:t>
            </a: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Basic Fire Terminology</a:t>
            </a:r>
            <a:endParaRPr lang="en-US" sz="1200" b="1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Summary </a:t>
            </a: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State the summary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Time </a:t>
            </a: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(02:20)</a:t>
            </a:r>
            <a:endParaRPr lang="en-US" sz="1200" b="1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Audio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Post-Video Discussion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1200" b="0" kern="1200" baseline="-250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unit will discuss many of these terms in more detail. 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0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baseline="0"/>
              <a:t>Question:  Identify this fire behavior.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baseline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baseline="0"/>
              <a:t> </a:t>
            </a:r>
            <a:r>
              <a:rPr lang="en-US" i="1"/>
              <a:t>Answer:  Torching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Note to Instructor</a:t>
            </a:r>
            <a:endParaRPr lang="en-US" sz="1200" b="0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fuel types listed on this slide will be discussed in detail in Unit 2.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 1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Level2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 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 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b="0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fontAlgn="base">
              <a:buFont typeface="Arial" panose="020B0604020202020204" pitchFamily="34" charset="0"/>
              <a:buNone/>
            </a:pPr>
            <a:endParaRPr lang="en-US" sz="1200" b="1" u="none" strike="noStrike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1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/>
          <a:stretch/>
        </p:blipFill>
        <p:spPr>
          <a:xfrm>
            <a:off x="0" y="-408470"/>
            <a:ext cx="9144000" cy="700135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sp>
        <p:nvSpPr>
          <p:cNvPr id="5" name="Rectangle 4"/>
          <p:cNvSpPr/>
          <p:nvPr userDrawn="1"/>
        </p:nvSpPr>
        <p:spPr>
          <a:xfrm>
            <a:off x="0" y="4495800"/>
            <a:ext cx="9144000" cy="1752600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4495800"/>
            <a:ext cx="7086600" cy="1752600"/>
          </a:xfrm>
        </p:spPr>
        <p:txBody>
          <a:bodyPr>
            <a:no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Course Name Unit # –</a:t>
            </a:r>
            <a:br>
              <a:rPr lang="en-US"/>
            </a:br>
            <a:r>
              <a:rPr lang="en-US"/>
              <a:t>Unit Name</a:t>
            </a:r>
            <a:endParaRPr lang="en-US" altLang="en-US" sz="4000">
              <a:solidFill>
                <a:schemeClr val="bg1"/>
              </a:solidFill>
            </a:endParaRPr>
          </a:p>
        </p:txBody>
      </p:sp>
      <p:pic>
        <p:nvPicPr>
          <p:cNvPr id="6" name="Picture 5" descr="NWCG Logo">
            <a:extLst>
              <a:ext uri="{FF2B5EF4-FFF2-40B4-BE49-F238E27FC236}">
                <a16:creationId xmlns:a16="http://schemas.microsoft.com/office/drawing/2014/main" id="{87E4CE6E-5511-4A14-BE1C-5157149468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6" y="4681325"/>
            <a:ext cx="174061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8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4343400" cy="55626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648200" y="990599"/>
            <a:ext cx="4343400" cy="55626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6A4FF-36AD-18F5-B62F-54812916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55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Che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914400"/>
            <a:ext cx="9144000" cy="762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1752600"/>
            <a:ext cx="4495800" cy="4800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48200" y="1752600"/>
            <a:ext cx="4495800" cy="4800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97554-9F6D-73E1-0F11-127670BE2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Knowledge Check</a:t>
            </a:r>
          </a:p>
        </p:txBody>
      </p:sp>
    </p:spTree>
    <p:extLst>
      <p:ext uri="{BB962C8B-B14F-4D97-AF65-F5344CB8AC3E}">
        <p14:creationId xmlns:p14="http://schemas.microsoft.com/office/powerpoint/2010/main" val="238107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B005ED-D7A5-40AF-9E8B-274DA7C60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771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B005ED-D7A5-40AF-9E8B-274DA7C60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54744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066800"/>
            <a:ext cx="86868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6D4AF8-6B27-7929-B11F-764F2EAE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33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9144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15240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AAC43-C22F-3FF5-3BA1-D12FC651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163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4572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15240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4572000" y="2590800"/>
            <a:ext cx="4572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61535-A8FB-1C5D-37EF-15756B98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526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990599"/>
            <a:ext cx="5486400" cy="167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2905905"/>
            <a:ext cx="5486400" cy="167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76200" y="4821210"/>
            <a:ext cx="5486400" cy="167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91200" y="990948"/>
            <a:ext cx="3200400" cy="167605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791200" y="2906079"/>
            <a:ext cx="3200400" cy="167605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791200" y="4821210"/>
            <a:ext cx="3200400" cy="167605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0387F-D40C-2AFB-4C48-8BDDC197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98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990600"/>
            <a:ext cx="2926080" cy="5547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86100" y="990600"/>
            <a:ext cx="2926080" cy="5547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990600"/>
            <a:ext cx="2926080" cy="5547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4CD10-A1D2-40F5-6CD4-3827ABA7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640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990600"/>
            <a:ext cx="35052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5257800" cy="55626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49666-BBD1-0BF1-F1CE-0F3B76C9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1753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1002414"/>
            <a:ext cx="3516312" cy="26096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86400" y="3941608"/>
            <a:ext cx="3516312" cy="26115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002414"/>
            <a:ext cx="5246688" cy="5550786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1A9DC-5EAF-53BD-41B6-A739875A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4743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7544"/>
            <a:ext cx="9144000" cy="29136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Google Shape;10;p1"/>
          <p:cNvSpPr txBox="1">
            <a:spLocks/>
          </p:cNvSpPr>
          <p:nvPr userDrawn="1"/>
        </p:nvSpPr>
        <p:spPr>
          <a:xfrm>
            <a:off x="0" y="6587544"/>
            <a:ext cx="5486400" cy="2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>
              <a:defRPr lang="en-US"/>
            </a:defPPr>
            <a:lvl1pPr marL="0" marR="0"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b="1" i="0" u="none" strike="noStrike" kern="1200" cap="none" baseline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D-311 Unit 6: Initial Attack / Incident Support</a:t>
            </a:r>
            <a:endParaRPr lang="en-US" sz="1200" b="1" i="0" u="none" strike="noStrike" kern="1200" cap="none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;p1"/>
          <p:cNvSpPr txBox="1">
            <a:spLocks/>
          </p:cNvSpPr>
          <p:nvPr userDrawn="1"/>
        </p:nvSpPr>
        <p:spPr>
          <a:xfrm>
            <a:off x="7008909" y="6587545"/>
            <a:ext cx="2133600" cy="29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70" r:id="rId10"/>
    <p:sldLayoutId id="2147483686" r:id="rId11"/>
    <p:sldLayoutId id="2147483687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D-311 Unit 6: Initial Attack / Incident Support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747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35931E-EE03-93A0-18AA-1A47DFA3498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b="0">
              <a:solidFill>
                <a:prstClr val="black"/>
              </a:solidFill>
              <a:latin typeface="Verdana Pro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>
                <a:solidFill>
                  <a:prstClr val="black"/>
                </a:solidFill>
                <a:latin typeface="Verdana Pro"/>
              </a:rPr>
              <a:t>Define the closest forces concept for incident support.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 Pro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Describe initial attack and </a:t>
            </a:r>
            <a:r>
              <a:rPr lang="en-US">
                <a:solidFill>
                  <a:prstClr val="black"/>
                </a:solidFill>
                <a:latin typeface="Verdana Pro"/>
              </a:rPr>
              <a:t>extended attack incident 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resource support.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 Pro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Describe initial </a:t>
            </a:r>
            <a:r>
              <a:rPr lang="en-US">
                <a:solidFill>
                  <a:prstClr val="black"/>
                </a:solidFill>
                <a:latin typeface="Verdana Pro"/>
              </a:rPr>
              <a:t>a</a:t>
            </a:r>
            <a:r>
              <a:rPr kumimoji="0" lang="en-US" sz="200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ttack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 ordering procedures.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 Pro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>
                <a:solidFill>
                  <a:prstClr val="black"/>
                </a:solidFill>
                <a:latin typeface="Verdana Pro"/>
              </a:rPr>
              <a:t>Describe what an 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agreement is and when </a:t>
            </a:r>
            <a:r>
              <a:rPr lang="en-US">
                <a:solidFill>
                  <a:prstClr val="black"/>
                </a:solidFill>
                <a:latin typeface="Verdana Pro"/>
              </a:rPr>
              <a:t>it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 may be necessary.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 Pro"/>
              <a:ea typeface="+mn-ea"/>
              <a:cs typeface="+mn-cs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589189-EB8D-7B82-46B6-162F4916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73046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4A65D1DF-06E4-D6A0-D98B-8A95D16469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590800"/>
            <a:ext cx="91440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0"/>
              <a:t>Dispatching the nearest available initial attack suppression resources, regardless of which agency they belong to, to a fire incident.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 b="0"/>
              <a:t>The cost-effective coordination of emergency resources for all incidents within the dispatching area. 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 b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FA425A-10F6-DDDD-E48F-B8C706392B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631" b="34634"/>
          <a:stretch/>
        </p:blipFill>
        <p:spPr>
          <a:xfrm>
            <a:off x="228600" y="990600"/>
            <a:ext cx="8686800" cy="1981200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AA23C2D-026D-5748-A60B-CDF77842C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/>
              <a:t>Closest Forces 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070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45167-C2EE-EFE8-8DD8-F1FA3492956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900"/>
              <a:t>Once the local resources are no longer available, how will the initial attack dispatcher obtain the following resources?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/>
          </a:p>
          <a:p>
            <a:pPr>
              <a:lnSpc>
                <a:spcPct val="90000"/>
              </a:lnSpc>
            </a:pPr>
            <a:r>
              <a:rPr lang="en-US" sz="1900" err="1"/>
              <a:t>Handcrews</a:t>
            </a:r>
            <a:r>
              <a:rPr lang="en-US" sz="1900"/>
              <a:t>?</a:t>
            </a:r>
          </a:p>
          <a:p>
            <a:pPr>
              <a:lnSpc>
                <a:spcPct val="90000"/>
              </a:lnSpc>
            </a:pPr>
            <a:endParaRPr lang="en-US" sz="1900"/>
          </a:p>
          <a:p>
            <a:pPr>
              <a:lnSpc>
                <a:spcPct val="90000"/>
              </a:lnSpc>
            </a:pPr>
            <a:r>
              <a:rPr lang="en-US" sz="1900"/>
              <a:t>Additional Aircraft?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/>
          </a:p>
          <a:p>
            <a:pPr>
              <a:lnSpc>
                <a:spcPct val="90000"/>
              </a:lnSpc>
            </a:pPr>
            <a:r>
              <a:rPr lang="en-US" sz="1900"/>
              <a:t>Equipment?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/>
          </a:p>
          <a:p>
            <a:pPr>
              <a:lnSpc>
                <a:spcPct val="90000"/>
              </a:lnSpc>
            </a:pPr>
            <a:r>
              <a:rPr lang="en-US" sz="1900"/>
              <a:t>Supplies?</a:t>
            </a:r>
          </a:p>
          <a:p>
            <a:pPr>
              <a:lnSpc>
                <a:spcPct val="90000"/>
              </a:lnSpc>
            </a:pPr>
            <a:endParaRPr lang="en-US" sz="1900"/>
          </a:p>
          <a:p>
            <a:pPr>
              <a:lnSpc>
                <a:spcPct val="90000"/>
              </a:lnSpc>
            </a:pPr>
            <a:r>
              <a:rPr lang="en-US" sz="1900"/>
              <a:t>Overhead?</a:t>
            </a:r>
          </a:p>
          <a:p>
            <a:pPr>
              <a:lnSpc>
                <a:spcPct val="90000"/>
              </a:lnSpc>
            </a:pPr>
            <a:endParaRPr lang="en-US" sz="1900"/>
          </a:p>
          <a:p>
            <a:pPr>
              <a:lnSpc>
                <a:spcPct val="90000"/>
              </a:lnSpc>
            </a:pPr>
            <a:r>
              <a:rPr lang="en-US" sz="1900"/>
              <a:t>Services?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900" b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b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B83CF-D07F-B88F-D92A-3B98355F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/>
              <a:t>Incident Resource Support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12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BBFB1-8D4E-3895-E228-F328DD694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68D241-DF3A-B203-3583-20B3898D5A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108" b="23271"/>
          <a:stretch/>
        </p:blipFill>
        <p:spPr>
          <a:xfrm>
            <a:off x="20" y="4138930"/>
            <a:ext cx="8077180" cy="249046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8B4CA-E9F0-B38E-BB2A-0957035E153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    Federal</a:t>
            </a:r>
          </a:p>
          <a:p>
            <a:pPr marL="0" indent="0">
              <a:buNone/>
            </a:pPr>
            <a:r>
              <a:rPr lang="en-US"/>
              <a:t>	State</a:t>
            </a:r>
          </a:p>
          <a:p>
            <a:pPr marL="0" indent="0">
              <a:buNone/>
            </a:pPr>
            <a:r>
              <a:rPr lang="en-US"/>
              <a:t>	     Cooperators</a:t>
            </a:r>
          </a:p>
          <a:p>
            <a:pPr marL="0" indent="0">
              <a:buNone/>
            </a:pPr>
            <a:r>
              <a:rPr lang="en-US"/>
              <a:t>		Contractors</a:t>
            </a:r>
          </a:p>
          <a:p>
            <a:pPr marL="0" indent="0">
              <a:buNone/>
            </a:pPr>
            <a:r>
              <a:rPr lang="en-US"/>
              <a:t>			EERA</a:t>
            </a:r>
          </a:p>
          <a:p>
            <a:pPr marL="0" indent="0">
              <a:buNone/>
            </a:pPr>
            <a:r>
              <a:rPr lang="en-US"/>
              <a:t>			    Incident Only Agreements</a:t>
            </a:r>
          </a:p>
          <a:p>
            <a:pPr marL="0" indent="0">
              <a:buNone/>
            </a:pPr>
            <a:r>
              <a:rPr lang="en-US"/>
              <a:t>					Other</a:t>
            </a:r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DEFFB-3BD5-6301-8DA2-EBD97063D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/>
              <a:t>Interagency Sources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22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E6F98-5B86-8C5F-EEF2-AADBDFAFC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CB724-01E5-4C6E-81D2-1B9D922BA8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382000" cy="5410200"/>
          </a:xfrm>
        </p:spPr>
        <p:txBody>
          <a:bodyPr>
            <a:normAutofit/>
          </a:bodyPr>
          <a:lstStyle/>
          <a:p>
            <a:r>
              <a:rPr lang="en-US"/>
              <a:t>Host Agency IBA</a:t>
            </a:r>
          </a:p>
          <a:p>
            <a:endParaRPr lang="en-US"/>
          </a:p>
          <a:p>
            <a:r>
              <a:rPr lang="en-US"/>
              <a:t>Host Agency Admin Unit</a:t>
            </a:r>
          </a:p>
          <a:p>
            <a:endParaRPr lang="en-US"/>
          </a:p>
          <a:p>
            <a:r>
              <a:rPr lang="en-US"/>
              <a:t>VIPR / DPL</a:t>
            </a:r>
          </a:p>
          <a:p>
            <a:endParaRPr lang="en-US"/>
          </a:p>
          <a:p>
            <a:r>
              <a:rPr lang="en-US"/>
              <a:t>Local Agreements</a:t>
            </a:r>
          </a:p>
          <a:p>
            <a:endParaRPr lang="en-US"/>
          </a:p>
          <a:p>
            <a:r>
              <a:rPr lang="en-US"/>
              <a:t>EERAs</a:t>
            </a:r>
          </a:p>
          <a:p>
            <a:endParaRPr lang="en-US"/>
          </a:p>
          <a:p>
            <a:r>
              <a:rPr lang="en-US"/>
              <a:t>Land Use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Other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0"/>
          </a:p>
          <a:p>
            <a:pPr marL="0" indent="0">
              <a:buNone/>
            </a:pPr>
            <a:endParaRPr lang="en-US" b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4E23B-2DD9-8EE0-FC8E-FD42A75B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/>
              <a:t>Agreements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925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D9706-B491-4945-B949-2D7B18D3E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29983-CD52-5BD0-19DB-2CFFC21C4E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740" y="2324101"/>
            <a:ext cx="9144000" cy="40386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0210E-B410-89A2-8CF3-4CD25DC6C2B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914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Lightning Round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976C1-1AB4-3F5D-1954-9F64138B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Exercise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379ED9-9F8A-8067-5FA5-502563162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412" y="2299656"/>
            <a:ext cx="5086656" cy="3549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505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DB9B85-B109-4218-858F-D782F1C8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CBD4CD8-8340-E6B1-B19C-1BC39367A99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Define the closest forces concept for incident support. </a:t>
            </a:r>
          </a:p>
          <a:p>
            <a:endParaRPr lang="en-US"/>
          </a:p>
          <a:p>
            <a:r>
              <a:rPr lang="en-US"/>
              <a:t>Describe initial attack and extended attack incident support.</a:t>
            </a:r>
          </a:p>
          <a:p>
            <a:endParaRPr lang="en-US"/>
          </a:p>
          <a:p>
            <a:r>
              <a:rPr lang="en-US"/>
              <a:t>Describe initial attack ordering procedures.</a:t>
            </a:r>
          </a:p>
          <a:p>
            <a:endParaRPr lang="en-US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>
                <a:solidFill>
                  <a:prstClr val="black"/>
                </a:solidFill>
                <a:latin typeface="Verdana Pro"/>
              </a:rPr>
              <a:t>Describe what an 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agreement is and when </a:t>
            </a:r>
            <a:r>
              <a:rPr lang="en-US">
                <a:solidFill>
                  <a:prstClr val="black"/>
                </a:solidFill>
                <a:latin typeface="Verdana Pro"/>
              </a:rPr>
              <a:t>it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 may be necessary.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8435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10084&quot;&gt;&lt;/object&gt;&lt;object type=&quot;2&quot; unique_id=&quot;10085&quot;&gt;&lt;object type=&quot;3&quot; unique_id=&quot;10086&quot;&gt;&lt;property id=&quot;20148&quot; value=&quot;5&quot;/&gt;&lt;property id=&quot;20300&quot; value=&quot;Slide 1&quot;/&gt;&lt;property id=&quot;20307&quot; value=&quot;258&quot;/&gt;&lt;/object&gt;&lt;object type=&quot;3&quot; unique_id=&quot;10087&quot;&gt;&lt;property id=&quot;20148&quot; value=&quot;5&quot;/&gt;&lt;property id=&quot;20300&quot; value=&quot;Slide 2 - &amp;quot;Unit 1: Objectives&amp;quot;&quot;/&gt;&lt;property id=&quot;20307&quot; value=&quot;259&quot;/&gt;&lt;/object&gt;&lt;object type=&quot;3&quot; unique_id=&quot;10088&quot;&gt;&lt;property id=&quot;20148&quot; value=&quot;5&quot;/&gt;&lt;property id=&quot;20300&quot; value=&quot;Slide 3 - &amp;quot;Basic fire terminology video&amp;quot;&quot;/&gt;&lt;property id=&quot;20307&quot; value=&quot;260&quot;/&gt;&lt;/object&gt;&lt;object type=&quot;3&quot; unique_id=&quot;10089&quot;&gt;&lt;property id=&quot;20148&quot; value=&quot;5&quot;/&gt;&lt;property id=&quot;20300&quot; value=&quot;Slide 5 - &amp;quot;Additional terminology: &amp;quot;&quot;/&gt;&lt;property id=&quot;20307&quot; value=&quot;261&quot;/&gt;&lt;/object&gt;&lt;object type=&quot;3&quot; unique_id=&quot;10091&quot;&gt;&lt;property id=&quot;20148&quot; value=&quot;5&quot;/&gt;&lt;property id=&quot;20300&quot; value=&quot;Slide 4 - &amp;quot;Terminology: Fire Behavior&amp;quot;&quot;/&gt;&lt;property id=&quot;20307&quot; value=&quot;273&quot;/&gt;&lt;/object&gt;&lt;object type=&quot;3&quot; unique_id=&quot;10092&quot;&gt;&lt;property id=&quot;20148&quot; value=&quot;5&quot;/&gt;&lt;property id=&quot;20300&quot; value=&quot;Slide 6 - &amp;quot;The Fire Triangle&amp;quot;&quot;/&gt;&lt;property id=&quot;20307&quot; value=&quot;274&quot;/&gt;&lt;/object&gt;&lt;object type=&quot;3&quot; unique_id=&quot;10096&quot;&gt;&lt;property id=&quot;20148&quot; value=&quot;5&quot;/&gt;&lt;property id=&quot;20300&quot; value=&quot;Slide 14 - &amp;quot;Heat Transfer&amp;quot;&quot;/&gt;&lt;property id=&quot;20307&quot; value=&quot;278&quot;/&gt;&lt;/object&gt;&lt;object type=&quot;3&quot; unique_id=&quot;10097&quot;&gt;&lt;property id=&quot;20148&quot; value=&quot;5&quot;/&gt;&lt;property id=&quot;20300&quot; value=&quot;Slide 8 - &amp;quot;Heat&amp;quot;&quot;/&gt;&lt;property id=&quot;20307&quot; value=&quot;279&quot;/&gt;&lt;/object&gt;&lt;object type=&quot;3&quot; unique_id=&quot;10098&quot;&gt;&lt;property id=&quot;20148&quot; value=&quot;5&quot;/&gt;&lt;property id=&quot;20300&quot; value=&quot;Slide 10 - &amp;quot;Heat Transfer&amp;quot;&quot;/&gt;&lt;property id=&quot;20307&quot; value=&quot;290&quot;/&gt;&lt;/object&gt;&lt;object type=&quot;3&quot; unique_id=&quot;10099&quot;&gt;&lt;property id=&quot;20148&quot; value=&quot;5&quot;/&gt;&lt;property id=&quot;20300&quot; value=&quot;Slide 15 - &amp;quot;Breaking the Fire Triangle&amp;quot;&quot;/&gt;&lt;property id=&quot;20307&quot; value=&quot;280&quot;/&gt;&lt;/object&gt;&lt;object type=&quot;3&quot; unique_id=&quot;10100&quot;&gt;&lt;property id=&quot;20148&quot; value=&quot;5&quot;/&gt;&lt;property id=&quot;20300&quot; value=&quot;Slide 16 - &amp;quot;Breaking the fire triangle&amp;quot;&quot;/&gt;&lt;property id=&quot;20307&quot; value=&quot;281&quot;/&gt;&lt;/object&gt;&lt;object type=&quot;3&quot; unique_id=&quot;10106&quot;&gt;&lt;property id=&quot;20148&quot; value=&quot;5&quot;/&gt;&lt;property id=&quot;20300&quot; value=&quot;Slide 17 - &amp;quot;Unit 1 Summary&amp;quot;&quot;/&gt;&lt;property id=&quot;20307&quot; value=&quot;287&quot;/&gt;&lt;/object&gt;&lt;object type=&quot;3&quot; unique_id=&quot;10690&quot;&gt;&lt;property id=&quot;20148&quot; value=&quot;5&quot;/&gt;&lt;property id=&quot;20300&quot; value=&quot;Slide 7 - &amp;quot;Oxygen&amp;quot;&quot;/&gt;&lt;property id=&quot;20307&quot; value=&quot;292&quot;/&gt;&lt;/object&gt;&lt;object type=&quot;3&quot; unique_id=&quot;10691&quot;&gt;&lt;property id=&quot;20148&quot; value=&quot;5&quot;/&gt;&lt;property id=&quot;20300&quot; value=&quot;Slide 9 - &amp;quot;Fuel&amp;quot;&quot;/&gt;&lt;property id=&quot;20307&quot; value=&quot;291&quot;/&gt;&lt;/object&gt;&lt;object type=&quot;3&quot; unique_id=&quot;10692&quot;&gt;&lt;property id=&quot;20148&quot; value=&quot;5&quot;/&gt;&lt;property id=&quot;20300&quot; value=&quot;Slide 11 - &amp;quot;Conduction: Happens through direct contact&amp;#x0D;&amp;#x0A;&amp;quot;&quot;/&gt;&lt;property id=&quot;20307&quot; value=&quot;293&quot;/&gt;&lt;/object&gt;&lt;object type=&quot;3&quot; unique_id=&quot;10693&quot;&gt;&lt;property id=&quot;20148&quot; value=&quot;5&quot;/&gt;&lt;property id=&quot;20300&quot; value=&quot;Slide 12 - &amp;quot;Convection: Movement of air&amp;#x0D;&amp;#x0A;&amp;quot;&quot;/&gt;&lt;property id=&quot;20307&quot; value=&quot;295&quot;/&gt;&lt;/object&gt;&lt;object type=&quot;3&quot; unique_id=&quot;10694&quot;&gt;&lt;property id=&quot;20148&quot; value=&quot;5&quot;/&gt;&lt;property id=&quot;20300&quot; value=&quot;Slide 13 - &amp;quot;&amp;#x0D;&amp;#x0A;Radiant: Ray or wave of heat&amp;#x0D;&amp;#x0A;&amp;quot;&quot;/&gt;&lt;property id=&quot;20307&quot; value=&quot;294&quot;/&gt;&lt;/object&gt;&lt;/object&gt;&lt;/object&gt;&lt;/database&gt;"/>
  <p:tag name="SECTOMILLISECCONVERTED" val="1"/>
  <p:tag name="ARTICULATE_PROJECT_OPEN" val="0"/>
  <p:tag name="ARTICULATE_SLIDE_COUNT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406882"/>
      </a:dk2>
      <a:lt2>
        <a:srgbClr val="F0F1EC"/>
      </a:lt2>
      <a:accent1>
        <a:srgbClr val="507B97"/>
      </a:accent1>
      <a:accent2>
        <a:srgbClr val="EB9922"/>
      </a:accent2>
      <a:accent3>
        <a:srgbClr val="507B97"/>
      </a:accent3>
      <a:accent4>
        <a:srgbClr val="243E90"/>
      </a:accent4>
      <a:accent5>
        <a:srgbClr val="339999"/>
      </a:accent5>
      <a:accent6>
        <a:srgbClr val="FFCC33"/>
      </a:accent6>
      <a:hlink>
        <a:srgbClr val="0000FF"/>
      </a:hlink>
      <a:folHlink>
        <a:srgbClr val="800080"/>
      </a:folHlink>
    </a:clrScheme>
    <a:fontScheme name="NWCG2020">
      <a:majorFont>
        <a:latin typeface="Verdana Pro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CG_PPT_Template" id="{583E29E9-6BF4-4B9A-B0E2-AB96737371E7}" vid="{9985458B-BBD7-4B72-93EC-5E694DD73D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c00d68-9f52-47a7-8813-63f8d220196f" xsi:nil="true"/>
    <lcf76f155ced4ddcb4097134ff3c332f xmlns="c9d8fc27-fd5a-4b02-97d9-525c3a47b01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3A026BB69864DB00FBC560CCDA00B" ma:contentTypeVersion="14" ma:contentTypeDescription="Create a new document." ma:contentTypeScope="" ma:versionID="7a46b5f8e48e78cb655dc789aab3f25c">
  <xsd:schema xmlns:xsd="http://www.w3.org/2001/XMLSchema" xmlns:xs="http://www.w3.org/2001/XMLSchema" xmlns:p="http://schemas.microsoft.com/office/2006/metadata/properties" xmlns:ns2="c9d8fc27-fd5a-4b02-97d9-525c3a47b016" xmlns:ns3="44c00d68-9f52-47a7-8813-63f8d220196f" targetNamespace="http://schemas.microsoft.com/office/2006/metadata/properties" ma:root="true" ma:fieldsID="68eac5044fb8102923dd8d8649cd693b" ns2:_="" ns3:_="">
    <xsd:import namespace="c9d8fc27-fd5a-4b02-97d9-525c3a47b016"/>
    <xsd:import namespace="44c00d68-9f52-47a7-8813-63f8d22019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8fc27-fd5a-4b02-97d9-525c3a47b0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00d68-9f52-47a7-8813-63f8d220196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755fdbb-74d1-40f0-a8cf-9e5b53f2bb84}" ma:internalName="TaxCatchAll" ma:showField="CatchAllData" ma:web="44c00d68-9f52-47a7-8813-63f8d22019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0D720F-2F41-468A-98D9-2CEA8CB918EE}">
  <ds:schemaRefs>
    <ds:schemaRef ds:uri="44c00d68-9f52-47a7-8813-63f8d220196f"/>
    <ds:schemaRef ds:uri="c9d8fc27-fd5a-4b02-97d9-525c3a47b01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581FA87-526C-46C9-A40D-0D1C2A7FFF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05A088-48EC-4050-B247-D19C17699759}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8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Custom Design</vt:lpstr>
      <vt:lpstr>D-311 Unit 6: Initial Attack / Incident Support</vt:lpstr>
      <vt:lpstr>Objectives</vt:lpstr>
      <vt:lpstr>Closest Forces Concept</vt:lpstr>
      <vt:lpstr>Incident Resource Support</vt:lpstr>
      <vt:lpstr>Interagency Sources</vt:lpstr>
      <vt:lpstr>Agreements</vt:lpstr>
      <vt:lpstr>Exercise</vt:lpstr>
      <vt:lpstr>Summary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Touchette, Rhiannon R</dc:creator>
  <cp:revision>1</cp:revision>
  <cp:lastPrinted>2018-11-08T18:13:21Z</cp:lastPrinted>
  <dcterms:created xsi:type="dcterms:W3CDTF">2019-11-04T23:23:18Z</dcterms:created>
  <dcterms:modified xsi:type="dcterms:W3CDTF">2025-04-16T15:54:00Z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F825ACD3-ED32-4FDF-A0D6-63D173E0C802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0x01010062D3A026BB69864DB00FBC560CCDA00B</vt:lpwstr>
  </property>
</Properties>
</file>